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9" r:id="rId5"/>
    <p:sldId id="261" r:id="rId6"/>
    <p:sldId id="263" r:id="rId7"/>
    <p:sldId id="260" r:id="rId8"/>
    <p:sldId id="267" r:id="rId9"/>
    <p:sldId id="268" r:id="rId10"/>
    <p:sldId id="262" r:id="rId11"/>
    <p:sldId id="266" r:id="rId12"/>
    <p:sldId id="264" r:id="rId13"/>
    <p:sldId id="265" r:id="rId14"/>
    <p:sldId id="270" r:id="rId15"/>
    <p:sldId id="26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The objective identification of warm sector rainfall in North China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Jiaolan</a:t>
            </a:r>
            <a:r>
              <a:rPr lang="en-US" altLang="zh-CN" dirty="0" smtClean="0"/>
              <a:t> Fu and </a:t>
            </a:r>
            <a:r>
              <a:rPr lang="en-US" altLang="zh-CN" dirty="0" err="1" smtClean="0"/>
              <a:t>FuqinG</a:t>
            </a:r>
            <a:r>
              <a:rPr lang="en-US" altLang="zh-CN" dirty="0" smtClean="0"/>
              <a:t> Zhang</a:t>
            </a:r>
          </a:p>
          <a:p>
            <a:r>
              <a:rPr lang="en-US" altLang="zh-CN" dirty="0" smtClean="0"/>
              <a:t>May 23 2018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9194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Automatic Detection of </a:t>
            </a:r>
            <a:r>
              <a:rPr lang="en-US" altLang="zh-CN" dirty="0"/>
              <a:t>rainstorm cluster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continuous rainfall area &gt;</a:t>
            </a:r>
            <a:r>
              <a:rPr lang="en-US" altLang="zh-CN" dirty="0" smtClean="0"/>
              <a:t>5mm/1H</a:t>
            </a:r>
            <a:endParaRPr lang="en-US" altLang="zh-CN" dirty="0"/>
          </a:p>
          <a:p>
            <a:r>
              <a:rPr lang="en-US" altLang="zh-CN" dirty="0" smtClean="0"/>
              <a:t>RAIN &gt;10mm </a:t>
            </a:r>
            <a:r>
              <a:rPr lang="en-US" altLang="zh-CN" dirty="0"/>
              <a:t>rainfall storm Size &gt;100*100km</a:t>
            </a:r>
          </a:p>
          <a:p>
            <a:r>
              <a:rPr lang="en-US" altLang="zh-CN" dirty="0"/>
              <a:t>Maximum rainfall &gt;30mm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00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2" y="0"/>
            <a:ext cx="5852172" cy="43891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08" y="1987462"/>
            <a:ext cx="5852172" cy="43891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9247" y="4679576"/>
            <a:ext cx="300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Jul. 21 14:00 2012 1h rainfall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694394" y="6311152"/>
            <a:ext cx="293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detected rainstorm entity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18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-499079"/>
            <a:ext cx="10364451" cy="1596177"/>
          </a:xfrm>
        </p:spPr>
        <p:txBody>
          <a:bodyPr/>
          <a:lstStyle/>
          <a:p>
            <a:r>
              <a:rPr lang="en-US" altLang="zh-CN" dirty="0" smtClean="0"/>
              <a:t>The definition of warm sector rainfall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3774" y="1075324"/>
            <a:ext cx="10363826" cy="3424107"/>
          </a:xfrm>
        </p:spPr>
        <p:txBody>
          <a:bodyPr/>
          <a:lstStyle/>
          <a:p>
            <a:r>
              <a:rPr lang="en-US" altLang="zh-CN" dirty="0" smtClean="0"/>
              <a:t>Huang (1988) consider rainstorm 200km ahead of cold front over south china</a:t>
            </a:r>
          </a:p>
          <a:p>
            <a:r>
              <a:rPr lang="en-US" altLang="zh-CN" dirty="0"/>
              <a:t>NOAA National weather service glossary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smtClean="0"/>
              <a:t>A </a:t>
            </a:r>
            <a:r>
              <a:rPr lang="en-US" altLang="zh-CN" dirty="0"/>
              <a:t>region of warm surface air between a cold front and a warm front</a:t>
            </a:r>
            <a:r>
              <a:rPr lang="en-US" altLang="zh-CN" dirty="0" smtClean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FF0000"/>
                </a:solidFill>
              </a:rPr>
              <a:t>covering area of the front (200km pre-</a:t>
            </a:r>
            <a:r>
              <a:rPr lang="en-US" altLang="zh-CN" dirty="0" err="1" smtClean="0">
                <a:solidFill>
                  <a:srgbClr val="FF0000"/>
                </a:solidFill>
              </a:rPr>
              <a:t>frtont</a:t>
            </a:r>
            <a:r>
              <a:rPr lang="en-US" altLang="zh-CN" dirty="0" smtClean="0">
                <a:solidFill>
                  <a:srgbClr val="FF0000"/>
                </a:solidFill>
              </a:rPr>
              <a:t> and post-front)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rgbClr val="FF0000"/>
                </a:solidFill>
              </a:rPr>
              <a:t>Warm sector rainfall: Mass center or centroid of rainstorm will  be outside of covering area of front</a:t>
            </a:r>
            <a:endParaRPr lang="zh-CN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61" y="3948972"/>
            <a:ext cx="3840000" cy="288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09" y="393445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38" y="3617978"/>
            <a:ext cx="4320000" cy="324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2" y="361981"/>
            <a:ext cx="4320000" cy="324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40" y="348950"/>
            <a:ext cx="4320000" cy="324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5" y="3650022"/>
            <a:ext cx="4320000" cy="324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69245" y="356327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Jul. 21 08:00LST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706445" y="382063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Jul. 21 14:00LST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096673" y="3650971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Jul. 21 20:00LST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713462" y="3588950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Jul. 22 02:00LST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14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6" y="15238"/>
            <a:ext cx="4320000" cy="324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19" y="-28306"/>
            <a:ext cx="4320000" cy="324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893"/>
            <a:ext cx="4320000" cy="324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6" y="3473673"/>
            <a:ext cx="4320000" cy="324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16" y="3473673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8" y="310025"/>
            <a:ext cx="5543807" cy="28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35" y="310025"/>
            <a:ext cx="6808696" cy="28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11" y="3581170"/>
            <a:ext cx="3729424" cy="288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1372" y="6285472"/>
            <a:ext cx="2347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r>
              <a:rPr lang="en-US" altLang="zh-CN" dirty="0" err="1" smtClean="0"/>
              <a:t>Zhong</a:t>
            </a:r>
            <a:r>
              <a:rPr lang="en-US" altLang="zh-CN" dirty="0" smtClean="0"/>
              <a:t> et al. 2015, JGR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307943" y="3497943"/>
            <a:ext cx="403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Chen et al. 2012, Meteorological Monthly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60052" y="3128611"/>
            <a:ext cx="446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Duan</a:t>
            </a:r>
            <a:r>
              <a:rPr lang="en-US" altLang="zh-CN" dirty="0" smtClean="0"/>
              <a:t> et al. 2017, </a:t>
            </a:r>
            <a:r>
              <a:rPr lang="en-US" altLang="zh-CN" dirty="0"/>
              <a:t>Torrential Rain and Disasters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531429" y="3969658"/>
            <a:ext cx="5389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21 20:00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pre-front rainfall</a:t>
            </a:r>
          </a:p>
          <a:p>
            <a:r>
              <a:rPr lang="en-US" altLang="zh-CN" dirty="0" smtClean="0"/>
              <a:t>21 21::00-22 06:00 front rainfall</a:t>
            </a:r>
          </a:p>
          <a:p>
            <a:r>
              <a:rPr lang="en-US" altLang="zh-CN" dirty="0" smtClean="0"/>
              <a:t>Sun et al.,2013, </a:t>
            </a:r>
            <a:r>
              <a:rPr lang="en-US" altLang="zh-CN" dirty="0"/>
              <a:t>Chinese Journal of Atmospheric Sciences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463143" y="5174343"/>
            <a:ext cx="5143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21 13:00-14:00 Typical warm sector rainfall</a:t>
            </a:r>
          </a:p>
          <a:p>
            <a:r>
              <a:rPr lang="en-US" altLang="zh-CN" dirty="0" smtClean="0"/>
              <a:t>21 16:00-19:00 rainfall related with Low level vortex</a:t>
            </a:r>
          </a:p>
          <a:p>
            <a:r>
              <a:rPr lang="en-US" altLang="zh-CN" dirty="0" smtClean="0"/>
              <a:t>21 20:00  front rainfall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944705" y="5851593"/>
            <a:ext cx="332289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warm sector rainfall: 13:00-14:00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Warm front rainfall:14:00-20:00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Cold front rainfall: after 20:00</a:t>
            </a:r>
          </a:p>
        </p:txBody>
      </p:sp>
    </p:spTree>
    <p:extLst>
      <p:ext uri="{BB962C8B-B14F-4D97-AF65-F5344CB8AC3E}">
        <p14:creationId xmlns:p14="http://schemas.microsoft.com/office/powerpoint/2010/main" val="19235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and Future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Front location parameter is located at the maximum gradient of EPT, not shifted to warm side of </a:t>
            </a:r>
            <a:r>
              <a:rPr lang="en-US" altLang="zh-CN" dirty="0" err="1" smtClean="0"/>
              <a:t>airmass</a:t>
            </a:r>
            <a:r>
              <a:rPr lang="en-US" altLang="zh-CN" dirty="0" smtClean="0"/>
              <a:t>, which may influence the warm sector rainfall identification a lit bit</a:t>
            </a:r>
          </a:p>
          <a:p>
            <a:r>
              <a:rPr lang="en-US" altLang="zh-CN" dirty="0" smtClean="0"/>
              <a:t>To avoid the topography’s effect, front at 850hPa is identified. other level’s front at low level troposphere should be detect as well. </a:t>
            </a:r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0070C0"/>
                </a:solidFill>
              </a:rPr>
              <a:t>The climatic characteristics of warm sector rainfall in North China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Evaluation of the performance of operational model guidance or the model’s predictability on warm sector rainfall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Warm sector rainfall in North china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001000" y="5990666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Zhang DL, 2013,</a:t>
            </a:r>
            <a:r>
              <a:rPr lang="en-US" altLang="zh-CN" i="1" dirty="0" smtClean="0"/>
              <a:t> GRL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67" y="1801906"/>
            <a:ext cx="615734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-114355"/>
            <a:ext cx="10364451" cy="1596177"/>
          </a:xfrm>
        </p:spPr>
        <p:txBody>
          <a:bodyPr/>
          <a:lstStyle/>
          <a:p>
            <a:r>
              <a:rPr lang="en-US" altLang="zh-CN" dirty="0" smtClean="0"/>
              <a:t>Model forecast of the warm sector rainfall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28" y="1458000"/>
            <a:ext cx="4057656" cy="540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39733" y="6209411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Zhang DL, 2013,</a:t>
            </a:r>
            <a:r>
              <a:rPr lang="en-US" altLang="zh-CN" i="1" dirty="0"/>
              <a:t> GRL</a:t>
            </a:r>
          </a:p>
        </p:txBody>
      </p:sp>
    </p:spTree>
    <p:extLst>
      <p:ext uri="{BB962C8B-B14F-4D97-AF65-F5344CB8AC3E}">
        <p14:creationId xmlns:p14="http://schemas.microsoft.com/office/powerpoint/2010/main" val="195905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Topics about warm sector rainfall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Definition of warm sector rainfall in north china </a:t>
            </a:r>
          </a:p>
          <a:p>
            <a:r>
              <a:rPr lang="en-US" altLang="zh-CN" dirty="0" smtClean="0"/>
              <a:t>Climatic feature of warm sector rainfall, such as the rainfall and MCS characteristics, the background circulation and its environmental conditions or convective environment</a:t>
            </a:r>
          </a:p>
          <a:p>
            <a:r>
              <a:rPr lang="en-US" altLang="zh-CN" dirty="0" smtClean="0"/>
              <a:t>Figure out How the operational model capacity to forecast these warm sector cases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81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Warm sector rainfall detection scheme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452394"/>
            <a:ext cx="100944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7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Circulation data: ECMWF interim data, resolution: 0.75, time interval: 6h, during 2012-2017,May to September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1h Automatic weather station (AWS)  rainfall data, gridded by kriging at 0.02 spatial resolution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90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 of Identification of synoptic front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08756" y="2214694"/>
                <a:ext cx="10363826" cy="3424107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dirty="0" smtClean="0"/>
                  <a:t>The thermal parameter: equivalent potential temperature</a:t>
                </a: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dirty="0" smtClean="0"/>
                  <a:t>Intensity of front :</a:t>
                </a: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dirty="0" smtClean="0"/>
                  <a:t>Thermal front parameter: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𝑇𝐹𝑃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𝛻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𝐸𝑃𝑇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𝐸𝑃𝑇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𝐸𝑃𝑇</m:t>
                            </m:r>
                          </m:e>
                        </m: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dirty="0" err="1" smtClean="0"/>
                  <a:t>Tuting</a:t>
                </a:r>
                <a:r>
                  <a:rPr lang="en-US" altLang="zh-CN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𝐸𝑃𝑇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dirty="0" smtClean="0"/>
                  <a:t>Front type: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groupCh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𝑇𝐹𝑃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𝑇𝐹𝑃</m:t>
                            </m:r>
                          </m:e>
                        </m:d>
                      </m:den>
                    </m:f>
                  </m:oMath>
                </a14:m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dirty="0" smtClean="0"/>
                  <a:t>Synoptic front: &gt;1000km</a:t>
                </a:r>
              </a:p>
              <a:p>
                <a:pPr>
                  <a:buFont typeface="Wingdings" panose="05000000000000000000" pitchFamily="2" charset="2"/>
                  <a:buChar char="p"/>
                </a:pP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08756" y="2214694"/>
                <a:ext cx="10363826" cy="3424107"/>
              </a:xfrm>
              <a:blipFill rotWithShape="0"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7577418" y="5930154"/>
            <a:ext cx="353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Hewson, 1998,</a:t>
            </a:r>
            <a:r>
              <a:rPr lang="en-US" altLang="zh-CN" i="1" dirty="0"/>
              <a:t> </a:t>
            </a:r>
            <a:r>
              <a:rPr lang="en-US" altLang="zh-CN" i="1" dirty="0" err="1"/>
              <a:t>Meteorol</a:t>
            </a:r>
            <a:r>
              <a:rPr lang="en-US" altLang="zh-CN" i="1" dirty="0"/>
              <a:t>. Appl</a:t>
            </a:r>
            <a:r>
              <a:rPr lang="en-US" altLang="zh-CN" i="1" dirty="0" smtClean="0"/>
              <a:t>.</a:t>
            </a:r>
          </a:p>
          <a:p>
            <a:r>
              <a:rPr lang="en-US" altLang="zh-CN" i="1" dirty="0" err="1" smtClean="0"/>
              <a:t>Jenkner</a:t>
            </a:r>
            <a:r>
              <a:rPr lang="en-US" altLang="zh-CN" i="1" dirty="0" smtClean="0"/>
              <a:t>, et al., 2010,</a:t>
            </a:r>
            <a:r>
              <a:rPr lang="en-US" altLang="zh-CN" i="1" dirty="0"/>
              <a:t> </a:t>
            </a:r>
            <a:r>
              <a:rPr lang="en-US" altLang="zh-CN" i="1" dirty="0" err="1"/>
              <a:t>Meteorol</a:t>
            </a:r>
            <a:r>
              <a:rPr lang="en-US" altLang="zh-CN" i="1" dirty="0"/>
              <a:t>. Appl</a:t>
            </a:r>
            <a:r>
              <a:rPr lang="en-US" altLang="zh-CN" i="1" dirty="0" smtClean="0"/>
              <a:t>.</a:t>
            </a:r>
            <a:endParaRPr lang="en-US" altLang="zh-CN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729318" y="2796990"/>
                <a:ext cx="23666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𝐸𝑃𝑇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/100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318" y="2796990"/>
                <a:ext cx="2366682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6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147218"/>
            <a:ext cx="5852172" cy="43891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14" y="1520854"/>
            <a:ext cx="5852172" cy="43891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7518" y="4733363"/>
            <a:ext cx="584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Jul. 1 08:00 2012 Equivalent potential temperature and wind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111244" y="5995133"/>
            <a:ext cx="5001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Gradient of Equivalent potential temperature</a:t>
            </a:r>
            <a:r>
              <a:rPr lang="zh-CN" altLang="en-US" dirty="0"/>
              <a:t> </a:t>
            </a:r>
            <a:r>
              <a:rPr lang="en-US" altLang="zh-CN" dirty="0" smtClean="0"/>
              <a:t>(blue) </a:t>
            </a:r>
          </a:p>
          <a:p>
            <a:r>
              <a:rPr lang="en-US" altLang="zh-CN" dirty="0" smtClean="0"/>
              <a:t>TFP (shaded, green: TFP=0)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13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" y="488757"/>
            <a:ext cx="5760000" cy="4320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54" y="2182446"/>
            <a:ext cx="5760000" cy="432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1324" y="4760259"/>
            <a:ext cx="330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LOCATION OF SYNOPTIC FRONT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031349" y="6488668"/>
            <a:ext cx="387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FRONT TYPE, BLUE (COLD), RED(WARM)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25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2082</TotalTime>
  <Words>511</Words>
  <Application>Microsoft Office PowerPoint</Application>
  <PresentationFormat>宽屏</PresentationFormat>
  <Paragraphs>66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Arial</vt:lpstr>
      <vt:lpstr>Cambria Math</vt:lpstr>
      <vt:lpstr>Tw Cen MT</vt:lpstr>
      <vt:lpstr>Wingdings</vt:lpstr>
      <vt:lpstr>水滴</vt:lpstr>
      <vt:lpstr>The objective identification of warm sector rainfall in North China</vt:lpstr>
      <vt:lpstr>Warm sector rainfall in North china</vt:lpstr>
      <vt:lpstr>Model forecast of the warm sector rainfall</vt:lpstr>
      <vt:lpstr>Topics about warm sector rainfall </vt:lpstr>
      <vt:lpstr>Warm sector rainfall detection scheme</vt:lpstr>
      <vt:lpstr>Data </vt:lpstr>
      <vt:lpstr>Method of Identification of synoptic front</vt:lpstr>
      <vt:lpstr>PowerPoint 演示文稿</vt:lpstr>
      <vt:lpstr>PowerPoint 演示文稿</vt:lpstr>
      <vt:lpstr>Automatic Detection of rainstorm cluster</vt:lpstr>
      <vt:lpstr>PowerPoint 演示文稿</vt:lpstr>
      <vt:lpstr>The definition of warm sector rainfall </vt:lpstr>
      <vt:lpstr>PowerPoint 演示文稿</vt:lpstr>
      <vt:lpstr>PowerPoint 演示文稿</vt:lpstr>
      <vt:lpstr>PowerPoint 演示文稿</vt:lpstr>
      <vt:lpstr>Discussion and Future work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fjl</dc:creator>
  <cp:lastModifiedBy>fjl</cp:lastModifiedBy>
  <cp:revision>74</cp:revision>
  <dcterms:created xsi:type="dcterms:W3CDTF">2018-05-21T18:05:50Z</dcterms:created>
  <dcterms:modified xsi:type="dcterms:W3CDTF">2018-05-23T12:21:08Z</dcterms:modified>
</cp:coreProperties>
</file>